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7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2" d="100"/>
          <a:sy n="62" d="100"/>
        </p:scale>
        <p:origin x="57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4965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4.png"/><Relationship Id="rId7" Type="http://schemas.openxmlformats.org/officeDocument/2006/relationships/slide" Target="../slides/slide7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slide" Target="../slides/slide2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670f8840008a027a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83210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2386584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3950208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5504688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5504688" y="8321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238658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5504688" y="39502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5504688" y="550468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?linknodeid=9041038b8&amp;color=RGB(0,96,96)">
            <a:hlinkClick r:id="rId6" action="ppaction://hlinksldjump"/>
          </p:cNvPr>
          <p:cNvSpPr/>
          <p:nvPr/>
        </p:nvSpPr>
        <p:spPr>
          <a:xfrm>
            <a:off x="6803136" y="89611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3" name="MasterShapeName?linknodeid=fb1395059&amp;color=RGB(0,96,96)">
            <a:hlinkClick r:id="rId7" action="ppaction://hlinksldjump"/>
          </p:cNvPr>
          <p:cNvSpPr/>
          <p:nvPr/>
        </p:nvSpPr>
        <p:spPr>
          <a:xfrm>
            <a:off x="6803136" y="245973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4" name="MasterShapeName?linknodeid=4d8b99867&amp;color=RGB(0,96,96)">
            <a:hlinkClick r:id="rId8" action="ppaction://hlinksldjump"/>
          </p:cNvPr>
          <p:cNvSpPr/>
          <p:nvPr/>
        </p:nvSpPr>
        <p:spPr>
          <a:xfrm>
            <a:off x="6803136" y="40233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sz="2400" dirty="0"/>
          </a:p>
        </p:txBody>
      </p:sp>
      <p:sp>
        <p:nvSpPr>
          <p:cNvPr id="15" name="MasterShapeName?linknodeid=60fa69211&amp;color=RGB(0,96,96)">
            <a:hlinkClick r:id="rId9" action="ppaction://hlinksldjump"/>
          </p:cNvPr>
          <p:cNvSpPr/>
          <p:nvPr/>
        </p:nvSpPr>
        <p:spPr>
          <a:xfrm>
            <a:off x="6803136" y="566013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6.xml"/><Relationship Id="rId7" Type="http://schemas.openxmlformats.org/officeDocument/2006/relationships/slide" Target="slide1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4d8b99867?vcp=1&amp;pid=449d62e28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512064" cy="548640"/>
          </a:xfrm>
          <a:prstGeom prst="rect">
            <a:avLst/>
          </a:prstGeom>
        </p:spPr>
      </p:pic>
      <p:sp>
        <p:nvSpPr>
          <p:cNvPr id="3" name="C_4_BD#4d8b99867?vcp=1&amp;pid=449d62e28&amp;color=61,88,159&amp;vtp=1&amp;bbb=1"/>
          <p:cNvSpPr/>
          <p:nvPr/>
        </p:nvSpPr>
        <p:spPr>
          <a:xfrm>
            <a:off x="1188720" y="810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4" name="C_5_BD#63902228b?vcp=1&amp;pid=4d8b99867&amp;color=97,97,244&amp;vtp=1&amp;bbb=1"/>
          <p:cNvSpPr/>
          <p:nvPr/>
        </p:nvSpPr>
        <p:spPr>
          <a:xfrm>
            <a:off x="502920" y="1342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利用特殊角的三角函数值求角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1_1#73dfe1674?vcp=1&amp;vop=1&amp;pid=63902228b&amp;color=0,55,96&amp;vtp=1&amp;bbb=1"/>
              <p:cNvSpPr/>
              <p:nvPr/>
            </p:nvSpPr>
            <p:spPr>
              <a:xfrm>
                <a:off x="502920" y="1730022"/>
                <a:ext cx="10570464" cy="4716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11_1#73dfe1674?vcp=1&amp;vop=1&amp;pid=63902228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30022"/>
                <a:ext cx="10570464" cy="471678"/>
              </a:xfrm>
              <a:prstGeom prst="rect">
                <a:avLst/>
              </a:prstGeom>
              <a:blipFill>
                <a:blip r:embed="rId4"/>
                <a:stretch>
                  <a:fillRect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12_1#73dfe1674?vcp=1&amp;vop=1&amp;pid=63902228b&amp;color=0,55,96&amp;vtp=1&amp;bbb=1"/>
              <p:cNvSpPr/>
              <p:nvPr/>
            </p:nvSpPr>
            <p:spPr>
              <a:xfrm>
                <a:off x="502920" y="2212622"/>
                <a:ext cx="10570464" cy="2366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是第一或第二象限角.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故符合条件的角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AN.12_1#73dfe1674?vcp=1&amp;vop=1&amp;pid=63902228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12622"/>
                <a:ext cx="10570464" cy="2366709"/>
              </a:xfrm>
              <a:prstGeom prst="rect">
                <a:avLst/>
              </a:prstGeom>
              <a:blipFill>
                <a:blip r:embed="rId5"/>
                <a:stretch>
                  <a:fillRect l="-1384" b="-33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3_1#3c7b74b8b?vaa=1&amp;vcp=1&amp;vop=1&amp;pid=63902228b&amp;color=0,55,96&amp;vtp=1&amp;bt=1&amp;bbb=1"/>
              <p:cNvSpPr/>
              <p:nvPr/>
            </p:nvSpPr>
            <p:spPr>
              <a:xfrm>
                <a:off x="502920" y="2728232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3_1#3c7b74b8b?vaa=1&amp;vcp=1&amp;vop=1&amp;pid=63902228b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28232"/>
                <a:ext cx="10570464" cy="525653"/>
              </a:xfrm>
              <a:prstGeom prst="rect">
                <a:avLst/>
              </a:prstGeom>
              <a:blipFill>
                <a:blip r:embed="rId3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_1#3c7b74b8b.bracket?vaa=1&amp;vcp=1&amp;vop=1&amp;pid=63902228b&amp;color=0,55,96&amp;vpa=2&amp;vtp=1"/>
          <p:cNvSpPr/>
          <p:nvPr/>
        </p:nvSpPr>
        <p:spPr>
          <a:xfrm>
            <a:off x="5761673" y="292489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3_2#3c7b74b8b.choices?vaa=1&amp;vcp=1&amp;vop=1&amp;pid=63902228b&amp;color=0,55,96&amp;vtp=1&amp;bbb=1"/>
              <p:cNvSpPr/>
              <p:nvPr/>
            </p:nvSpPr>
            <p:spPr>
              <a:xfrm>
                <a:off x="502920" y="3258393"/>
                <a:ext cx="10570464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77541" algn="l"/>
                    <a:tab pos="5228082" algn="l"/>
                    <a:tab pos="77786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3_2#3c7b74b8b.choices?vaa=1&amp;vcp=1&amp;vop=1&amp;pid=63902228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58393"/>
                <a:ext cx="10570464" cy="536131"/>
              </a:xfrm>
              <a:prstGeom prst="rect">
                <a:avLst/>
              </a:prstGeom>
              <a:blipFill>
                <a:blip r:embed="rId4"/>
                <a:stretch>
                  <a:fillRect l="-1384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4_1#3c7b74b8b?vaa=1&amp;vcp=1&amp;vop=1&amp;pid=63902228b&amp;color=0,55,96&amp;vtp=1&amp;bbb=1"/>
              <p:cNvSpPr/>
              <p:nvPr/>
            </p:nvSpPr>
            <p:spPr>
              <a:xfrm>
                <a:off x="502920" y="3801890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4_1#3c7b74b8b?vaa=1&amp;vcp=1&amp;vop=1&amp;pid=63902228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01890"/>
                <a:ext cx="10570464" cy="525653"/>
              </a:xfrm>
              <a:prstGeom prst="rect">
                <a:avLst/>
              </a:prstGeom>
              <a:blipFill>
                <a:blip r:embed="rId5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7_1#bc72a0f6a?vcp=1&amp;vop=1&amp;pid=63902228b&amp;color=0,55,96&amp;vtp=1&amp;bt=1&amp;bbb=1"/>
              <p:cNvSpPr/>
              <p:nvPr/>
            </p:nvSpPr>
            <p:spPr>
              <a:xfrm>
                <a:off x="502920" y="1781225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，求满足下列条件的角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的取值集合: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7_1#bc72a0f6a?vcp=1&amp;vop=1&amp;pid=63902228b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81225"/>
                <a:ext cx="10570464" cy="525463"/>
              </a:xfrm>
              <a:prstGeom prst="rect">
                <a:avLst/>
              </a:prstGeom>
              <a:blipFill>
                <a:blip r:embed="rId3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8_1#b0f9bb852?vcp=1&amp;vop=1&amp;pid=bc72a0f6a&amp;color=0,55,96&amp;vtp=1&amp;bbb=1"/>
              <p:cNvSpPr/>
              <p:nvPr/>
            </p:nvSpPr>
            <p:spPr>
              <a:xfrm>
                <a:off x="502920" y="2312022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18_1#b0f9bb852?vcp=1&amp;vop=1&amp;pid=bc72a0f6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12022"/>
                <a:ext cx="10570464" cy="363665"/>
              </a:xfrm>
              <a:prstGeom prst="rect">
                <a:avLst/>
              </a:prstGeom>
              <a:blipFill>
                <a:blip r:embed="rId4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9_1#b0f9bb852?vcp=1&amp;vop=1&amp;pid=bc72a0f6a&amp;color=0,55,96&amp;vtp=1&amp;bbb=1&amp;hb=1"/>
              <p:cNvSpPr/>
              <p:nvPr/>
            </p:nvSpPr>
            <p:spPr>
              <a:xfrm>
                <a:off x="502920" y="2676512"/>
                <a:ext cx="10570464" cy="111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因为余弦函数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上不是单调函数，且符合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的终边落在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第二象限或第三象限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的取值有两个.因为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19_1#b0f9bb852?vcp=1&amp;vop=1&amp;pid=bc72a0f6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76512"/>
                <a:ext cx="10570464" cy="1110171"/>
              </a:xfrm>
              <a:prstGeom prst="rect">
                <a:avLst/>
              </a:prstGeom>
              <a:blipFill>
                <a:blip r:embed="rId5"/>
                <a:stretch>
                  <a:fillRect l="-1384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20_1#467241e9c?vcp=1&amp;vop=1&amp;pid=bc72a0f6a&amp;color=0,55,96&amp;vtp=1&amp;bbb=1"/>
              <p:cNvSpPr/>
              <p:nvPr/>
            </p:nvSpPr>
            <p:spPr>
              <a:xfrm>
                <a:off x="502920" y="3787889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20_1#467241e9c?vcp=1&amp;vop=1&amp;pid=bc72a0f6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87889"/>
                <a:ext cx="10570464" cy="363665"/>
              </a:xfrm>
              <a:prstGeom prst="rect">
                <a:avLst/>
              </a:prstGeom>
              <a:blipFill>
                <a:blip r:embed="rId6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21_1#467241e9c?vcp=1&amp;vop=1&amp;pid=bc72a0f6a&amp;color=0,55,96&amp;vtp=1&amp;bbb=1&amp;hb=1"/>
              <p:cNvSpPr/>
              <p:nvPr/>
            </p:nvSpPr>
            <p:spPr>
              <a:xfrm>
                <a:off x="502920" y="4152379"/>
                <a:ext cx="10570464" cy="111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时，符合条件的角是所有与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终边相同的角以及所有与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终边相同的角，即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的取值集合为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AN.21_1#467241e9c?vcp=1&amp;vop=1&amp;pid=bc72a0f6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152379"/>
                <a:ext cx="10570464" cy="1110171"/>
              </a:xfrm>
              <a:prstGeom prst="rect">
                <a:avLst/>
              </a:prstGeom>
              <a:blipFill>
                <a:blip r:embed="rId7"/>
                <a:stretch>
                  <a:fillRect l="-1384" r="-577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ef582473?vcp=1&amp;pid=4d8b99867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利用反三角函数求角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22_1#505cd2cf0?vcp=1&amp;vop=1&amp;pid=2ef582473&amp;color=0,55,96&amp;vtp=1&amp;bbb=1"/>
              <p:cNvSpPr/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22_1#505cd2cf0?vcp=1&amp;vop=1&amp;pid=2ef58247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23_1#694ec7108?vcp=1&amp;vop=1&amp;pid=505cd2cf0&amp;color=0,55,96&amp;vtp=1&amp;bbb=1"/>
              <p:cNvSpPr/>
              <p:nvPr/>
            </p:nvSpPr>
            <p:spPr>
              <a:xfrm>
                <a:off x="502920" y="1599212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23_1#694ec7108?vcp=1&amp;vop=1&amp;pid=505cd2c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99212"/>
                <a:ext cx="10570464" cy="491046"/>
              </a:xfrm>
              <a:prstGeom prst="rect">
                <a:avLst/>
              </a:prstGeom>
              <a:blipFill>
                <a:blip r:embed="rId4"/>
                <a:stretch>
                  <a:fillRect l="-1384" b="-17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24_1#694ec7108?vcp=1&amp;vop=1&amp;pid=505cd2cf0&amp;color=0,55,96&amp;vtp=1&amp;bbb=1"/>
              <p:cNvSpPr/>
              <p:nvPr/>
            </p:nvSpPr>
            <p:spPr>
              <a:xfrm>
                <a:off x="502920" y="2097941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24_1#694ec7108?vcp=1&amp;vop=1&amp;pid=505cd2c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97941"/>
                <a:ext cx="10570464" cy="491046"/>
              </a:xfrm>
              <a:prstGeom prst="rect">
                <a:avLst/>
              </a:prstGeom>
              <a:blipFill>
                <a:blip r:embed="rId5"/>
                <a:stretch>
                  <a:fillRect l="-1384" b="-17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25_1#4986fde90?vcp=1&amp;vop=1&amp;pid=505cd2cf0&amp;color=0,55,96&amp;vtp=1&amp;bbb=1"/>
              <p:cNvSpPr/>
              <p:nvPr/>
            </p:nvSpPr>
            <p:spPr>
              <a:xfrm>
                <a:off x="502920" y="2596670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25_1#4986fde90?vcp=1&amp;vop=1&amp;pid=505cd2c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96670"/>
                <a:ext cx="10570464" cy="363665"/>
              </a:xfrm>
              <a:prstGeom prst="rect">
                <a:avLst/>
              </a:prstGeom>
              <a:blipFill>
                <a:blip r:embed="rId6"/>
                <a:stretch>
                  <a:fillRect l="-1384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26_1#4986fde90?vcp=1&amp;vop=1&amp;pid=505cd2cf0&amp;color=0,55,96&amp;vtp=1&amp;bbb=1"/>
              <p:cNvSpPr/>
              <p:nvPr/>
            </p:nvSpPr>
            <p:spPr>
              <a:xfrm>
                <a:off x="502920" y="2961160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26_1#4986fde90?vcp=1&amp;vop=1&amp;pid=505cd2c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1160"/>
                <a:ext cx="10570464" cy="491046"/>
              </a:xfrm>
              <a:prstGeom prst="rect">
                <a:avLst/>
              </a:prstGeom>
              <a:blipFill>
                <a:blip r:embed="rId7"/>
                <a:stretch>
                  <a:fillRect l="-138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QO_7_AN.26_2#4986fde90?vcp=1&amp;vop=1&amp;pid=505cd2cf0&amp;color=0,55,96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6824" y="3586889"/>
            <a:ext cx="2962656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7_AN.26_3#4986fde90?vcp=1&amp;vop=1&amp;pid=505cd2cf0&amp;color=0,55,96&amp;vtp=1&amp;bbb=1"/>
              <p:cNvSpPr/>
              <p:nvPr/>
            </p:nvSpPr>
            <p:spPr>
              <a:xfrm>
                <a:off x="502920" y="5441089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7_AN.26_3#4986fde90?vcp=1&amp;vop=1&amp;pid=505cd2c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441089"/>
                <a:ext cx="10570464" cy="491046"/>
              </a:xfrm>
              <a:prstGeom prst="rect">
                <a:avLst/>
              </a:prstGeom>
              <a:blipFill>
                <a:blip r:embed="rId9"/>
                <a:stretch>
                  <a:fillRect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7_1#fbdcb20e3?vcp=1&amp;vop=1&amp;pid=505cd2cf0&amp;color=0,55,96&amp;mp=1&amp;vtp=1&amp;bt=1&amp;bbb=1"/>
              <p:cNvSpPr/>
              <p:nvPr/>
            </p:nvSpPr>
            <p:spPr>
              <a:xfrm>
                <a:off x="502920" y="933309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7_1#fbdcb20e3?vcp=1&amp;vop=1&amp;pid=505cd2cf0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33309"/>
                <a:ext cx="10570464" cy="363665"/>
              </a:xfrm>
              <a:prstGeom prst="rect">
                <a:avLst/>
              </a:prstGeom>
              <a:blipFill>
                <a:blip r:embed="rId3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8_1#fbdcb20e3?vcp=1&amp;vop=1&amp;pid=505cd2cf0&amp;color=0,55,96&amp;vtp=1&amp;bbb=1"/>
              <p:cNvSpPr/>
              <p:nvPr/>
            </p:nvSpPr>
            <p:spPr>
              <a:xfrm>
                <a:off x="502920" y="1343836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正切函数的周期为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28_1#fbdcb20e3?vcp=1&amp;vop=1&amp;pid=505cd2c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43836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6_BD#e08c4b15f?vcp=1&amp;pid=2ef582473&amp;color=0,55,96&amp;vtp=1&amp;bbb=1"/>
          <p:cNvSpPr/>
          <p:nvPr/>
        </p:nvSpPr>
        <p:spPr>
          <a:xfrm>
            <a:off x="502920" y="1717153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（1）给值求角问题,由于范围不同,所得的角可能不同,一定要注意范围的约束作用.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2）对于已知正弦值求角有如下规律: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P_6_BD#e08c4b15f?colgroup=6,8,29&amp;vcp=1&amp;pid=2ef582473&amp;color=0,55,96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8130899"/>
                  </p:ext>
                </p:extLst>
              </p:nvPr>
            </p:nvGraphicFramePr>
            <p:xfrm>
              <a:off x="502920" y="2625838"/>
              <a:ext cx="10524744" cy="1621727"/>
            </p:xfrm>
            <a:graphic>
              <a:graphicData uri="http://schemas.openxmlformats.org/drawingml/2006/table">
                <a:tbl>
                  <a:tblPr/>
                  <a:tblGrid>
                    <a:gridCol w="15636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2644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94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09270">
                    <a:tc rowSpan="3">
                      <a:txBody>
                        <a:bodyPr/>
                        <a:lstStyle/>
                        <a:p>
                          <a:pPr marL="0" lvl="0" indent="0" algn="ctr" latinLnBrk="1" hangingPunct="0">
                            <a:lnSpc>
                              <a:spcPts val="2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(|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|≤1)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∈[−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∈[0,2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π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5666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arcsin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0≤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≤1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−1≤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&lt;0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36791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arcsin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π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arcsin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π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arcsin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=2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π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arcsin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P_6_BD#e08c4b15f?colgroup=6,8,29&amp;vcp=1&amp;pid=2ef582473&amp;color=0,55,96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8130899"/>
                  </p:ext>
                </p:extLst>
              </p:nvPr>
            </p:nvGraphicFramePr>
            <p:xfrm>
              <a:off x="502920" y="2625838"/>
              <a:ext cx="10524744" cy="1621727"/>
            </p:xfrm>
            <a:graphic>
              <a:graphicData uri="http://schemas.openxmlformats.org/drawingml/2006/table">
                <a:tbl>
                  <a:tblPr/>
                  <a:tblGrid>
                    <a:gridCol w="15636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2644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94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09270">
                    <a:tc row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89" t="-375" r="-572763" b="-7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8659" t="-1190" r="-348780" b="-22023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1313" t="-1190" r="-175" b="-22023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5666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8659" t="-46448" r="-348780" b="-10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9328" t="-137097" r="-113433" b="-1983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85149" t="-137097" r="-330" b="-1983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36791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9328" t="-121488" r="-113433" b="-16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85149" t="-121488" r="-330" b="-16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_6_BD#e08c4b15f?vcp=1&amp;pid=2ef582473&amp;color=0,55,96&amp;vtp=1&amp;bbb=1&amp;hb=1"/>
              <p:cNvSpPr/>
              <p:nvPr/>
            </p:nvSpPr>
            <p:spPr>
              <a:xfrm>
                <a:off x="502920" y="4378438"/>
                <a:ext cx="10570464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对于已知余弦值求角有如下规律: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,可先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内的所有解,再利用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的周期性表示所给范围内的角,得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}.对已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知正切值求角有如下规律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:可先求出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内的角,再由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的周期性表示所给范围内的角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kern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P_6_BD#e08c4b15f?vcp=1&amp;pid=2ef58247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378438"/>
                <a:ext cx="10570464" cy="1611440"/>
              </a:xfrm>
              <a:prstGeom prst="rect">
                <a:avLst/>
              </a:prstGeom>
              <a:blipFill>
                <a:blip r:embed="rId6"/>
                <a:stretch>
                  <a:fillRect l="-1384" r="-1153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9_1#8019f154e?vaa=1&amp;vcp=1&amp;vop=1&amp;pid=2ef582473&amp;color=0,55,96&amp;vtp=1&amp;bt=1&amp;bbb=1"/>
          <p:cNvSpPr/>
          <p:nvPr/>
        </p:nvSpPr>
        <p:spPr>
          <a:xfrm>
            <a:off x="502920" y="2375362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2-1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下面等式中，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成立的是(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3" name="QC_6_AN.31_1#8019f154e.bracket?vaa=1&amp;vcp=1&amp;vop=1&amp;pid=2ef582473&amp;color=0,55,96&amp;vpa=3&amp;vtp=1"/>
          <p:cNvSpPr/>
          <p:nvPr/>
        </p:nvSpPr>
        <p:spPr>
          <a:xfrm>
            <a:off x="3371533" y="245715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9_2#8019f154e.choices?vaa=1&amp;vcp=1&amp;vop=1&amp;pid=2ef582473&amp;color=0,55,96&amp;vtp=1&amp;bbb=1"/>
              <p:cNvSpPr/>
              <p:nvPr/>
            </p:nvSpPr>
            <p:spPr>
              <a:xfrm>
                <a:off x="502920" y="2745949"/>
                <a:ext cx="10570464" cy="9540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9_2#8019f154e.choices?vaa=1&amp;vcp=1&amp;vop=1&amp;pid=2ef58247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45949"/>
                <a:ext cx="10570464" cy="954024"/>
              </a:xfrm>
              <a:prstGeom prst="rect">
                <a:avLst/>
              </a:prstGeom>
              <a:blipFill>
                <a:blip r:embed="rId3"/>
                <a:stretch>
                  <a:fillRect l="-1384" b="-8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0_1#8019f154e?vaa=1&amp;vcp=1&amp;vop=1&amp;pid=2ef582473&amp;color=0,55,96&amp;vtp=1&amp;bbb=1&amp;hb=1"/>
              <p:cNvSpPr/>
              <p:nvPr/>
            </p:nvSpPr>
            <p:spPr>
              <a:xfrm>
                <a:off x="502920" y="3698449"/>
                <a:ext cx="10570464" cy="9549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,故错误；对于B,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,故错误；C正确；对于D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无意义,故错误.故选C.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0_1#8019f154e?vaa=1&amp;vcp=1&amp;vop=1&amp;pid=2ef58247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98449"/>
                <a:ext cx="10570464" cy="954913"/>
              </a:xfrm>
              <a:prstGeom prst="rect">
                <a:avLst/>
              </a:prstGeom>
              <a:blipFill>
                <a:blip r:embed="rId4"/>
                <a:stretch>
                  <a:fillRect l="-1384" r="-1384" b="-89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3_1#e4f3166f8?vaa=1&amp;vcp=1&amp;vop=1&amp;pid=2ef582473&amp;color=0,55,96&amp;vtp=1&amp;bt=1&amp;bbb=1"/>
              <p:cNvSpPr/>
              <p:nvPr/>
            </p:nvSpPr>
            <p:spPr>
              <a:xfrm>
                <a:off x="502920" y="1705184"/>
                <a:ext cx="1057046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33_1#e4f3166f8?vaa=1&amp;vcp=1&amp;vop=1&amp;pid=2ef58247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05184"/>
                <a:ext cx="10570464" cy="525844"/>
              </a:xfrm>
              <a:prstGeom prst="rect">
                <a:avLst/>
              </a:prstGeom>
              <a:blipFill>
                <a:blip r:embed="rId3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5_1#e4f3166f8.bracket?vaa=1&amp;vcp=1&amp;vop=1&amp;pid=2ef582473&amp;color=0,55,96&amp;vpa=4&amp;vtp=1"/>
          <p:cNvSpPr/>
          <p:nvPr/>
        </p:nvSpPr>
        <p:spPr>
          <a:xfrm>
            <a:off x="5229860" y="189181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33_2#e4f3166f8.choices?vaa=1&amp;vcp=1&amp;vop=1&amp;pid=2ef582473&amp;color=0,55,96&amp;vtp=1&amp;bbb=1"/>
          <p:cNvSpPr/>
          <p:nvPr/>
        </p:nvSpPr>
        <p:spPr>
          <a:xfrm>
            <a:off x="502920" y="2238012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充分不必要条件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必要不充分条件</a:t>
            </a:r>
            <a:endParaRPr lang="en-US" altLang="zh-CN" sz="1800" dirty="0">
              <a:solidFill>
                <a:srgbClr val="003760"/>
              </a:solidFill>
            </a:endParaRPr>
          </a:p>
          <a:p>
            <a:pPr latinLnBrk="1"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充要条件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既不充分也不必要条件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4_1#e4f3166f8?vaa=1&amp;vcp=1&amp;vop=1&amp;pid=2ef582473&amp;color=0,55,96&amp;vtp=1&amp;bbb=1"/>
              <p:cNvSpPr/>
              <p:nvPr/>
            </p:nvSpPr>
            <p:spPr>
              <a:xfrm>
                <a:off x="502920" y="3019697"/>
                <a:ext cx="10570464" cy="22784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是其中的一个角，充分性不成立.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成立，必要性成立.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”的必要不充分条件．故选B．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4_1#e4f3166f8?vaa=1&amp;vcp=1&amp;vop=1&amp;pid=2ef58247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19697"/>
                <a:ext cx="10570464" cy="2278444"/>
              </a:xfrm>
              <a:prstGeom prst="rect">
                <a:avLst/>
              </a:prstGeom>
              <a:blipFill>
                <a:blip r:embed="rId4"/>
                <a:stretch>
                  <a:fillRect l="-1384" b="-37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7_1#9446f1ce2?vcp=1&amp;vop=1&amp;pid=2ef582473&amp;color=0,55,96&amp;vtp=1&amp;bt=1&amp;bbb=1"/>
              <p:cNvSpPr/>
              <p:nvPr/>
            </p:nvSpPr>
            <p:spPr>
              <a:xfrm>
                <a:off x="502920" y="1489030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37_1#9446f1ce2?vcp=1&amp;vop=1&amp;pid=2ef58247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89030"/>
                <a:ext cx="10570464" cy="525971"/>
              </a:xfrm>
              <a:prstGeom prst="rect">
                <a:avLst/>
              </a:prstGeom>
              <a:blipFill>
                <a:blip r:embed="rId3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38_1#bd7c0a40f?vcp=1&amp;vop=1&amp;pid=9446f1ce2&amp;color=0,55,96&amp;vtp=1&amp;bbb=1"/>
              <p:cNvSpPr/>
              <p:nvPr/>
            </p:nvSpPr>
            <p:spPr>
              <a:xfrm>
                <a:off x="502920" y="2017604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38_1#bd7c0a40f?vcp=1&amp;vop=1&amp;pid=9446f1c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17604"/>
                <a:ext cx="10570464" cy="363665"/>
              </a:xfrm>
              <a:prstGeom prst="rect">
                <a:avLst/>
              </a:prstGeom>
              <a:blipFill>
                <a:blip r:embed="rId4"/>
                <a:stretch>
                  <a:fillRect l="-1384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39_1#bd7c0a40f?vcp=1&amp;vop=1&amp;pid=9446f1ce2&amp;color=0,55,96&amp;vtp=1&amp;bbb=1"/>
              <p:cNvSpPr/>
              <p:nvPr/>
            </p:nvSpPr>
            <p:spPr>
              <a:xfrm>
                <a:off x="502920" y="2382094"/>
                <a:ext cx="10570464" cy="111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39_1#bd7c0a40f?vcp=1&amp;vop=1&amp;pid=9446f1c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82094"/>
                <a:ext cx="10570464" cy="1110171"/>
              </a:xfrm>
              <a:prstGeom prst="rect">
                <a:avLst/>
              </a:prstGeom>
              <a:blipFill>
                <a:blip r:embed="rId5"/>
                <a:stretch>
                  <a:fillRect l="-1384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40_1#358c7083b?vcp=1&amp;vop=1&amp;pid=9446f1ce2&amp;color=0,55,96&amp;vtp=1&amp;bbb=1"/>
              <p:cNvSpPr/>
              <p:nvPr/>
            </p:nvSpPr>
            <p:spPr>
              <a:xfrm>
                <a:off x="502920" y="3500646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40_1#358c7083b?vcp=1&amp;vop=1&amp;pid=9446f1c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00646"/>
                <a:ext cx="10570464" cy="363665"/>
              </a:xfrm>
              <a:prstGeom prst="rect">
                <a:avLst/>
              </a:prstGeom>
              <a:blipFill>
                <a:blip r:embed="rId6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O_7_AN.41_1#358c7083b?htil=1&amp;vcp=1&amp;vop=1&amp;pid=9446f1ce2&amp;color=0,55,96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3508" y="4011440"/>
            <a:ext cx="1737360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41_2#358c7083b?htil=1&amp;vcp=1&amp;vop=1&amp;pid=9446f1ce2&amp;color=0,55,96&amp;vtp=1&amp;bbb=1"/>
              <p:cNvSpPr/>
              <p:nvPr/>
            </p:nvSpPr>
            <p:spPr>
              <a:xfrm>
                <a:off x="502920" y="3865136"/>
                <a:ext cx="8705088" cy="111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41_2#358c7083b?htil=1&amp;vcp=1&amp;vop=1&amp;pid=9446f1c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65136"/>
                <a:ext cx="8705088" cy="1110171"/>
              </a:xfrm>
              <a:prstGeom prst="rect">
                <a:avLst/>
              </a:prstGeom>
              <a:blipFill>
                <a:blip r:embed="rId8"/>
                <a:stretch>
                  <a:fillRect l="-1681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AN.41_3#358c7083b?htil=1&amp;vcp=1&amp;vop=1&amp;pid=9446f1ce2&amp;color=0,55,96&amp;vtp=1&amp;bbb=1"/>
              <p:cNvSpPr/>
              <p:nvPr/>
            </p:nvSpPr>
            <p:spPr>
              <a:xfrm>
                <a:off x="502920" y="4983689"/>
                <a:ext cx="87050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QO_7_AN.41_3#358c7083b?htil=1&amp;vcp=1&amp;vop=1&amp;pid=9446f1c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983689"/>
                <a:ext cx="8705088" cy="525971"/>
              </a:xfrm>
              <a:prstGeom prst="rect">
                <a:avLst/>
              </a:prstGeom>
              <a:blipFill>
                <a:blip r:embed="rId9"/>
                <a:stretch>
                  <a:fillRect l="-700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2_1#f8441436b?vcp=1&amp;vop=1&amp;pid=9446f1ce2&amp;color=0,55,96&amp;vtp=1&amp;bbb=1">
                <a:extLst>
                  <a:ext uri="{FF2B5EF4-FFF2-40B4-BE49-F238E27FC236}">
                    <a16:creationId xmlns:a16="http://schemas.microsoft.com/office/drawing/2014/main" id="{AD92B43F-FD4C-5765-1584-0F570C20BD30}"/>
                  </a:ext>
                </a:extLst>
              </p:cNvPr>
              <p:cNvSpPr/>
              <p:nvPr/>
            </p:nvSpPr>
            <p:spPr>
              <a:xfrm>
                <a:off x="502920" y="2481866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2_1#f8441436b?vcp=1&amp;vop=1&amp;pid=9446f1ce2&amp;color=0,55,96&amp;vtp=1&amp;bbb=1">
                <a:extLst>
                  <a:ext uri="{FF2B5EF4-FFF2-40B4-BE49-F238E27FC236}">
                    <a16:creationId xmlns:a16="http://schemas.microsoft.com/office/drawing/2014/main" id="{AD92B43F-FD4C-5765-1584-0F570C20BD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81866"/>
                <a:ext cx="10570464" cy="363665"/>
              </a:xfrm>
              <a:prstGeom prst="rect">
                <a:avLst/>
              </a:prstGeom>
              <a:blipFill>
                <a:blip r:embed="rId2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3_1#f8441436b?vcp=1&amp;vop=1&amp;pid=9446f1ce2&amp;color=0,55,96&amp;vtp=1&amp;bbb=1">
                <a:extLst>
                  <a:ext uri="{FF2B5EF4-FFF2-40B4-BE49-F238E27FC236}">
                    <a16:creationId xmlns:a16="http://schemas.microsoft.com/office/drawing/2014/main" id="{95665B5F-76DC-E4DE-9987-33AEDB12D67D}"/>
                  </a:ext>
                </a:extLst>
              </p:cNvPr>
              <p:cNvSpPr/>
              <p:nvPr/>
            </p:nvSpPr>
            <p:spPr>
              <a:xfrm>
                <a:off x="502920" y="2854456"/>
                <a:ext cx="10570464" cy="16943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3_1#f8441436b?vcp=1&amp;vop=1&amp;pid=9446f1ce2&amp;color=0,55,96&amp;vtp=1&amp;bbb=1">
                <a:extLst>
                  <a:ext uri="{FF2B5EF4-FFF2-40B4-BE49-F238E27FC236}">
                    <a16:creationId xmlns:a16="http://schemas.microsoft.com/office/drawing/2014/main" id="{95665B5F-76DC-E4DE-9987-33AEDB12D6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54456"/>
                <a:ext cx="10570464" cy="1694371"/>
              </a:xfrm>
              <a:prstGeom prst="rect">
                <a:avLst/>
              </a:prstGeom>
              <a:blipFill>
                <a:blip r:embed="rId3"/>
                <a:stretch>
                  <a:fillRect l="-1384" b="-50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17772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0498a3ee?vcp=1&amp;pid=4d8b99867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解不等式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44_1#38de97390?vcp=1&amp;vop=1&amp;pid=d0498a3ee&amp;color=0,55,96&amp;vtp=1&amp;bbb=1"/>
              <p:cNvSpPr/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利用单位圆中的三角函数线，确定角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44_1#38de97390?vcp=1&amp;vop=1&amp;pid=d0498a3e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45_1#7e12a206f?vcp=1&amp;vop=1&amp;pid=38de97390&amp;color=0,55,96&amp;vtp=1&amp;bbb=1"/>
              <p:cNvSpPr/>
              <p:nvPr/>
            </p:nvSpPr>
            <p:spPr>
              <a:xfrm>
                <a:off x="502920" y="1599212"/>
                <a:ext cx="10570464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45_1#7e12a206f?vcp=1&amp;vop=1&amp;pid=38de9739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99212"/>
                <a:ext cx="10570464" cy="461518"/>
              </a:xfrm>
              <a:prstGeom prst="rect">
                <a:avLst/>
              </a:prstGeom>
              <a:blipFill>
                <a:blip r:embed="rId4"/>
                <a:stretch>
                  <a:fillRect l="-1384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46_1#7e12a206f?vcp=1&amp;vop=1&amp;pid=38de97390&amp;color=0,55,96&amp;vtp=1&amp;bbb=1&amp;hb=1"/>
              <p:cNvSpPr/>
              <p:nvPr/>
            </p:nvSpPr>
            <p:spPr>
              <a:xfrm>
                <a:off x="502920" y="2061555"/>
                <a:ext cx="10570464" cy="9704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作出单位圆和直线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,如图①，直线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与单位圆交于点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，作射线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①中阴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影部分就是满足条件的角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的范围，即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7_AN.46_1#7e12a206f?vcp=1&amp;vop=1&amp;pid=38de9739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61555"/>
                <a:ext cx="10570464" cy="970471"/>
              </a:xfrm>
              <a:prstGeom prst="rect">
                <a:avLst/>
              </a:prstGeom>
              <a:blipFill>
                <a:blip r:embed="rId5"/>
                <a:stretch>
                  <a:fillRect l="-1384" r="-692" b="-8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O_7_AN.46_2#7e12a206f?iti=1&amp;vcp=1&amp;vop=1&amp;pid=38de97390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3480" y="3159724"/>
            <a:ext cx="1600200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O_7_AN.46_3#7e12a206f?iti=1&amp;vcp=1&amp;vop=1&amp;pid=38de97390&amp;color=0,55,96&amp;vtp=1&amp;bbb=1"/>
          <p:cNvSpPr/>
          <p:nvPr/>
        </p:nvSpPr>
        <p:spPr>
          <a:xfrm>
            <a:off x="5528786" y="4960076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图①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70889e31.fixed?vcp=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20824"/>
            <a:ext cx="2843784" cy="1344168"/>
          </a:xfrm>
          <a:prstGeom prst="rect">
            <a:avLst/>
          </a:prstGeom>
        </p:spPr>
      </p:pic>
      <p:sp>
        <p:nvSpPr>
          <p:cNvPr id="3" name="C_1_BD#770889e31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770889e31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7_1#83d012c6a?vcp=1&amp;vop=1&amp;pid=38de97390&amp;color=0,55,96&amp;vtp=1&amp;bt=1&amp;bbb=1"/>
              <p:cNvSpPr/>
              <p:nvPr/>
            </p:nvSpPr>
            <p:spPr>
              <a:xfrm>
                <a:off x="502920" y="792000"/>
                <a:ext cx="10570464" cy="44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7_1#83d012c6a?vcp=1&amp;vop=1&amp;pid=38de9739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444500"/>
              </a:xfrm>
              <a:prstGeom prst="rect">
                <a:avLst/>
              </a:prstGeom>
              <a:blipFill>
                <a:blip r:embed="rId3"/>
                <a:stretch>
                  <a:fillRect l="-1384" b="-178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8_1#83d012c6a?vcp=1&amp;vop=1&amp;pid=38de97390&amp;color=0,55,96&amp;vtp=1&amp;bbb=1&amp;hb=1"/>
              <p:cNvSpPr/>
              <p:nvPr/>
            </p:nvSpPr>
            <p:spPr>
              <a:xfrm>
                <a:off x="502920" y="1270345"/>
                <a:ext cx="10570464" cy="1199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作出单位圆和直线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，如图②，直线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分别与单位圆交于点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，作射线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为虚线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，则图②中阴影部分就是满足条件的角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48_1#83d012c6a?vcp=1&amp;vop=1&amp;pid=38de9739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70345"/>
                <a:ext cx="10570464" cy="1199134"/>
              </a:xfrm>
              <a:prstGeom prst="rect">
                <a:avLst/>
              </a:prstGeom>
              <a:blipFill>
                <a:blip r:embed="rId4"/>
                <a:stretch>
                  <a:fillRect l="-1384" r="-980" b="-71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7_AN.48_2#83d012c6a?iti=2&amp;vcp=1&amp;vop=1&amp;pid=38de97390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3480" y="2602131"/>
            <a:ext cx="1618488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7_AN.48_3#83d012c6a?iti=2&amp;vcp=1&amp;vop=1&amp;pid=38de97390&amp;color=0,55,96&amp;vtp=1&amp;bbb=1"/>
          <p:cNvSpPr/>
          <p:nvPr/>
        </p:nvSpPr>
        <p:spPr>
          <a:xfrm>
            <a:off x="5537931" y="4402483"/>
            <a:ext cx="509587" cy="3368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图②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_6_BD#86133fe04?vcp=1&amp;pid=d0498a3ee&amp;color=0,55,96&amp;vtp=1&amp;bbb=1"/>
              <p:cNvSpPr/>
              <p:nvPr/>
            </p:nvSpPr>
            <p:spPr>
              <a:xfrm>
                <a:off x="502920" y="4748431"/>
                <a:ext cx="10570464" cy="1465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解形如“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”不等式的步骤：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1）画出单位圆，作出直线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），交单位圆于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2）用阴影表示出角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的终边所在的范围，写出终边在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上的角的集合；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3）用集合或区间表示不等式的解集.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P_6_BD#86133fe04?vcp=1&amp;pid=d0498a3e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748431"/>
                <a:ext cx="10570464" cy="1465580"/>
              </a:xfrm>
              <a:prstGeom prst="rect">
                <a:avLst/>
              </a:prstGeom>
              <a:blipFill>
                <a:blip r:embed="rId6"/>
                <a:stretch>
                  <a:fillRect t="-833" b="-9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9_1#c746928db?vaa=1&amp;vcp=1&amp;vop=1&amp;pid=d0498a3ee&amp;color=0,55,96&amp;vtp=1&amp;bt=1&amp;bbb=1"/>
              <p:cNvSpPr/>
              <p:nvPr/>
            </p:nvSpPr>
            <p:spPr>
              <a:xfrm>
                <a:off x="502920" y="2816402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有意义的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49_1#c746928db?vaa=1&amp;vcp=1&amp;vop=1&amp;pid=d0498a3e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16402"/>
                <a:ext cx="10570464" cy="391859"/>
              </a:xfrm>
              <a:prstGeom prst="rect">
                <a:avLst/>
              </a:prstGeom>
              <a:blipFill>
                <a:blip r:embed="rId3"/>
                <a:stretch>
                  <a:fillRect l="-1384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1_1#c746928db.bracket?vaa=1&amp;vcp=1&amp;vop=1&amp;pid=d0498a3ee&amp;color=0,55,96&amp;vpa=5&amp;vtp=1"/>
          <p:cNvSpPr/>
          <p:nvPr/>
        </p:nvSpPr>
        <p:spPr>
          <a:xfrm>
            <a:off x="5318379" y="293063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49_2#c746928db.choices?vaa=1&amp;vcp=1&amp;vop=1&amp;pid=d0498a3ee&amp;color=0,55,96&amp;vtp=1&amp;bbb=1"/>
          <p:cNvSpPr/>
          <p:nvPr/>
        </p:nvSpPr>
        <p:spPr>
          <a:xfrm>
            <a:off x="502920" y="3210547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第四象限角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50_1#c746928db?vaa=1&amp;vcp=1&amp;vop=1&amp;pid=d0498a3ee&amp;color=0,55,96&amp;vtp=1&amp;bbb=1"/>
              <p:cNvSpPr/>
              <p:nvPr/>
            </p:nvSpPr>
            <p:spPr>
              <a:xfrm>
                <a:off x="502920" y="3575037"/>
                <a:ext cx="10570464" cy="68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≥0,</m:t>
                            </m:r>
                          </m:e>
                        </m:eqAr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&lt;0,</m:t>
                            </m:r>
                          </m:e>
                        </m:eqAr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50_1#c746928db?vaa=1&amp;vcp=1&amp;vop=1&amp;pid=d0498a3e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75037"/>
                <a:ext cx="10570464" cy="685800"/>
              </a:xfrm>
              <a:prstGeom prst="rect">
                <a:avLst/>
              </a:prstGeom>
              <a:blipFill>
                <a:blip r:embed="rId4"/>
                <a:stretch>
                  <a:fillRect l="-1384" b="-8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3_1#4f0c3a322?vaa=1&amp;vcp=1&amp;vop=1&amp;pid=d0498a3ee&amp;color=0,55,96&amp;vtp=1&amp;bt=1&amp;bbb=1"/>
              <p:cNvSpPr/>
              <p:nvPr/>
            </p:nvSpPr>
            <p:spPr>
              <a:xfrm>
                <a:off x="502920" y="1884539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的图象无公共点，则不等式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53_1#4f0c3a322?vaa=1&amp;vcp=1&amp;vop=1&amp;pid=d0498a3e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84539"/>
                <a:ext cx="10570464" cy="501015"/>
              </a:xfrm>
              <a:prstGeom prst="rect">
                <a:avLst/>
              </a:prstGeom>
              <a:blipFill>
                <a:blip r:embed="rId3"/>
                <a:stretch>
                  <a:fillRect l="-1384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5_1#4f0c3a322.bracket?vaa=1&amp;vcp=1&amp;vop=1&amp;pid=d0498a3ee&amp;color=0,55,96&amp;vpa=6&amp;vtp=1"/>
          <p:cNvSpPr/>
          <p:nvPr/>
        </p:nvSpPr>
        <p:spPr>
          <a:xfrm>
            <a:off x="10236137" y="205071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53_2#4f0c3a322.choices?vaa=1&amp;vcp=1&amp;vop=1&amp;pid=d0498a3ee&amp;color=0,55,96&amp;vtp=1&amp;bbb=1"/>
              <p:cNvSpPr/>
              <p:nvPr/>
            </p:nvSpPr>
            <p:spPr>
              <a:xfrm>
                <a:off x="502920" y="2396921"/>
                <a:ext cx="10570464" cy="9359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53_2#4f0c3a322.choices?vaa=1&amp;vcp=1&amp;vop=1&amp;pid=d0498a3e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96921"/>
                <a:ext cx="10570464" cy="935990"/>
              </a:xfrm>
              <a:prstGeom prst="rect">
                <a:avLst/>
              </a:prstGeom>
              <a:blipFill>
                <a:blip r:embed="rId4"/>
                <a:stretch>
                  <a:fillRect l="-1384" b="-8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54_1#4f0c3a322?vaa=1&amp;vcp=1&amp;vop=1&amp;pid=d0498a3ee&amp;color=0,55,96&amp;vtp=1&amp;bbb=1&amp;hb=1"/>
              <p:cNvSpPr/>
              <p:nvPr/>
            </p:nvSpPr>
            <p:spPr>
              <a:xfrm>
                <a:off x="502920" y="3341736"/>
                <a:ext cx="10570464" cy="16450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的图象无公共点，所以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.不等式化为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，故不等式的解集为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54_1#4f0c3a322?vaa=1&amp;vcp=1&amp;vop=1&amp;pid=d0498a3ee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41736"/>
                <a:ext cx="10570464" cy="1645095"/>
              </a:xfrm>
              <a:prstGeom prst="rect">
                <a:avLst/>
              </a:prstGeom>
              <a:blipFill>
                <a:blip r:embed="rId5"/>
                <a:stretch>
                  <a:fillRect l="-1384" b="-51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60fa69211?vcp=1&amp;pid=449d62e28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12648" cy="649224"/>
          </a:xfrm>
          <a:prstGeom prst="rect">
            <a:avLst/>
          </a:prstGeom>
        </p:spPr>
      </p:pic>
      <p:sp>
        <p:nvSpPr>
          <p:cNvPr id="3" name="C_4_BD#60fa69211?vcp=1&amp;pid=449d62e28&amp;color=61,88,159&amp;vtp=1&amp;bbb=1"/>
          <p:cNvSpPr/>
          <p:nvPr/>
        </p:nvSpPr>
        <p:spPr>
          <a:xfrm>
            <a:off x="1261872" y="856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42358b94e?vcp=1&amp;pid=60fa69211&amp;color=0,55,96&amp;vtp=1&amp;bbb=1"/>
          <p:cNvSpPr/>
          <p:nvPr/>
        </p:nvSpPr>
        <p:spPr>
          <a:xfrm>
            <a:off x="502920" y="157127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57_1#587396166?vaa=1&amp;vcp=1&amp;vop=1&amp;pid=42358b94e&amp;color=0,55,96&amp;vtp=1&amp;bbb=1"/>
              <p:cNvSpPr/>
              <p:nvPr/>
            </p:nvSpPr>
            <p:spPr>
              <a:xfrm>
                <a:off x="502920" y="2022757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57_1#587396166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22757"/>
                <a:ext cx="10570464" cy="525463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59_1#587396166.bracket?vaa=1&amp;vcp=1&amp;vop=1&amp;pid=42358b94e&amp;color=0,55,96&amp;vpa=7&amp;vtp=1"/>
          <p:cNvSpPr/>
          <p:nvPr/>
        </p:nvSpPr>
        <p:spPr>
          <a:xfrm>
            <a:off x="2761933" y="221802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57_2#587396166.choices?vaa=1&amp;vcp=1&amp;vop=1&amp;pid=42358b94e&amp;color=0,55,96&amp;vtp=1&amp;bbb=1"/>
              <p:cNvSpPr/>
              <p:nvPr/>
            </p:nvSpPr>
            <p:spPr>
              <a:xfrm>
                <a:off x="502920" y="2548982"/>
                <a:ext cx="10570464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553716" algn="l"/>
                    <a:tab pos="5183632" algn="l"/>
                    <a:tab pos="79151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57_2#587396166.choices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48982"/>
                <a:ext cx="10570464" cy="461518"/>
              </a:xfrm>
              <a:prstGeom prst="rect">
                <a:avLst/>
              </a:prstGeom>
              <a:blipFill>
                <a:blip r:embed="rId5"/>
                <a:stretch>
                  <a:fillRect l="-1384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58_1#587396166?vaa=1&amp;vcp=1&amp;vop=1&amp;pid=42358b94e&amp;color=0,55,96&amp;vtp=1&amp;bbb=1"/>
              <p:cNvSpPr/>
              <p:nvPr/>
            </p:nvSpPr>
            <p:spPr>
              <a:xfrm>
                <a:off x="502920" y="3011325"/>
                <a:ext cx="10570464" cy="10556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58_1#587396166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11325"/>
                <a:ext cx="10570464" cy="1055688"/>
              </a:xfrm>
              <a:prstGeom prst="rect">
                <a:avLst/>
              </a:prstGeom>
              <a:blipFill>
                <a:blip r:embed="rId6"/>
                <a:stretch>
                  <a:fillRect l="-1384" b="-75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61_1#bdc6cc985?vaa=1&amp;vcp=1&amp;vop=1&amp;pid=42358b94e&amp;color=0,55,96&amp;vtp=1&amp;bt=1&amp;bbb=1"/>
              <p:cNvSpPr/>
              <p:nvPr/>
            </p:nvSpPr>
            <p:spPr>
              <a:xfrm>
                <a:off x="502920" y="2286081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61_1#bdc6cc985?vaa=1&amp;vcp=1&amp;vop=1&amp;pid=42358b94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86081"/>
                <a:ext cx="10570464" cy="391859"/>
              </a:xfrm>
              <a:prstGeom prst="rect">
                <a:avLst/>
              </a:prstGeom>
              <a:blipFill>
                <a:blip r:embed="rId3"/>
                <a:stretch>
                  <a:fillRect l="-1384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3_1#bdc6cc985.bracket?vaa=1&amp;vcp=1&amp;vop=1&amp;pid=42358b94e&amp;color=0,55,96&amp;vpa=8&amp;vtp=1"/>
          <p:cNvSpPr/>
          <p:nvPr/>
        </p:nvSpPr>
        <p:spPr>
          <a:xfrm>
            <a:off x="2332609" y="240158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61_2#bdc6cc985.choices?vaa=1&amp;vcp=1&amp;vop=1&amp;pid=42358b94e&amp;color=0,55,96&amp;vtp=1&amp;bbb=1"/>
              <p:cNvSpPr/>
              <p:nvPr/>
            </p:nvSpPr>
            <p:spPr>
              <a:xfrm>
                <a:off x="502920" y="2681497"/>
                <a:ext cx="10570464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58491" algn="l"/>
                    <a:tab pos="5393182" algn="l"/>
                    <a:tab pos="80262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61_2#bdc6cc985.choices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81497"/>
                <a:ext cx="10570464" cy="536575"/>
              </a:xfrm>
              <a:prstGeom prst="rect">
                <a:avLst/>
              </a:prstGeom>
              <a:blipFill>
                <a:blip r:embed="rId4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62_1#bdc6cc985?vaa=1&amp;vcp=1&amp;vop=1&amp;pid=42358b94e&amp;color=0,55,96&amp;vtp=1&amp;bbb=1"/>
              <p:cNvSpPr/>
              <p:nvPr/>
            </p:nvSpPr>
            <p:spPr>
              <a:xfrm>
                <a:off x="502920" y="3223025"/>
                <a:ext cx="10570464" cy="14471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反正切函数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62_1#bdc6cc985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23025"/>
                <a:ext cx="10570464" cy="1447165"/>
              </a:xfrm>
              <a:prstGeom prst="rect">
                <a:avLst/>
              </a:prstGeom>
              <a:blipFill>
                <a:blip r:embed="rId5"/>
                <a:stretch>
                  <a:fillRect l="-1384" b="-54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65_1#7372e2ea5?vaa=1&amp;vcp=1&amp;vop=1&amp;pid=42358b94e&amp;color=0,55,96&amp;vtp=1&amp;bt=1&amp;bbb=1"/>
              <p:cNvSpPr/>
              <p:nvPr/>
            </p:nvSpPr>
            <p:spPr>
              <a:xfrm>
                <a:off x="502920" y="1804942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不等式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65_1#7372e2ea5?vaa=1&amp;vcp=1&amp;vop=1&amp;pid=42358b94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04942"/>
                <a:ext cx="10570464" cy="525463"/>
              </a:xfrm>
              <a:prstGeom prst="rect">
                <a:avLst/>
              </a:prstGeom>
              <a:blipFill>
                <a:blip r:embed="rId3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7_1#7372e2ea5.bracket?vaa=1&amp;vcp=1&amp;vop=1&amp;pid=42358b94e&amp;color=0,55,96&amp;vpa=9&amp;vtp=1"/>
          <p:cNvSpPr/>
          <p:nvPr/>
        </p:nvSpPr>
        <p:spPr>
          <a:xfrm>
            <a:off x="4564888" y="199309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65_2#7372e2ea5.choices?vaa=1&amp;vcp=1&amp;vop=1&amp;pid=42358b94e&amp;color=0,55,96&amp;vtp=1&amp;bbb=1"/>
              <p:cNvSpPr/>
              <p:nvPr/>
            </p:nvSpPr>
            <p:spPr>
              <a:xfrm>
                <a:off x="502920" y="2339295"/>
                <a:ext cx="10570464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85491" algn="l"/>
                    <a:tab pos="5418582" algn="l"/>
                    <a:tab pos="80897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65_2#7372e2ea5.choices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39295"/>
                <a:ext cx="10570464" cy="536575"/>
              </a:xfrm>
              <a:prstGeom prst="rect">
                <a:avLst/>
              </a:prstGeom>
              <a:blipFill>
                <a:blip r:embed="rId4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66_1#7372e2ea5?vaa=1&amp;vcp=1&amp;vop=1&amp;pid=42358b94e&amp;color=0,55,96&amp;vtp=1&amp;bbb=1"/>
              <p:cNvSpPr/>
              <p:nvPr/>
            </p:nvSpPr>
            <p:spPr>
              <a:xfrm>
                <a:off x="502920" y="2880823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在平面直角坐标系中作出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上的图象和直线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66_1#7372e2ea5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80823"/>
                <a:ext cx="10570464" cy="525463"/>
              </a:xfrm>
              <a:prstGeom prst="rect">
                <a:avLst/>
              </a:prstGeom>
              <a:blipFill>
                <a:blip r:embed="rId5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6_AS.66_2#7372e2ea5?vaa=1&amp;vcp=1&amp;vop=1&amp;pid=42358b94e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8576" y="3534048"/>
            <a:ext cx="2359152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66_3#7372e2ea5?vaa=1&amp;vcp=1&amp;vop=1&amp;pid=42358b94e&amp;color=0,55,96&amp;vtp=1&amp;bbb=1"/>
              <p:cNvSpPr/>
              <p:nvPr/>
            </p:nvSpPr>
            <p:spPr>
              <a:xfrm>
                <a:off x="502920" y="4715148"/>
                <a:ext cx="10570464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如图所示，不等式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66_3#7372e2ea5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715148"/>
                <a:ext cx="10570464" cy="525907"/>
              </a:xfrm>
              <a:prstGeom prst="rect">
                <a:avLst/>
              </a:prstGeom>
              <a:blipFill>
                <a:blip r:embed="rId7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69_1#0b17421ff?vaa=1&amp;vcp=1&amp;vop=1&amp;pid=42358b94e&amp;color=0,55,96&amp;vtp=1&amp;bt=1&amp;bbb=1&amp;hb=1"/>
              <p:cNvSpPr/>
              <p:nvPr/>
            </p:nvSpPr>
            <p:spPr>
              <a:xfrm>
                <a:off x="502920" y="2395492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的正弦线和余弦线的长度相等，且正弦值和余弦值的符号相异，那么角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69_1#0b17421ff?vaa=1&amp;vcp=1&amp;vop=1&amp;pid=42358b94e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95492"/>
                <a:ext cx="10570464" cy="770255"/>
              </a:xfrm>
              <a:prstGeom prst="rect">
                <a:avLst/>
              </a:prstGeom>
              <a:blipFill>
                <a:blip r:embed="rId3"/>
                <a:stretch>
                  <a:fillRect l="-138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71_1#0b17421ff.bracket?vaa=1&amp;vcp=1&amp;vop=1&amp;pid=42358b94e&amp;color=0,55,96&amp;vpa=10&amp;vtp=1"/>
          <p:cNvSpPr/>
          <p:nvPr/>
        </p:nvSpPr>
        <p:spPr>
          <a:xfrm>
            <a:off x="664845" y="290285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69_2#0b17421ff.choices?vaa=1&amp;vcp=1&amp;vop=1&amp;pid=42358b94e&amp;color=0,55,96&amp;vtp=1&amp;bbb=1"/>
              <p:cNvSpPr/>
              <p:nvPr/>
            </p:nvSpPr>
            <p:spPr>
              <a:xfrm>
                <a:off x="502920" y="3169049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525141" algn="l"/>
                    <a:tab pos="5126482" algn="l"/>
                    <a:tab pos="77278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69_2#0b17421ff.choices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69049"/>
                <a:ext cx="10570464" cy="525653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70_1#0b17421ff?vaa=1&amp;vcp=1&amp;vop=1&amp;pid=42358b94e&amp;color=0,55,96&amp;vtp=1&amp;bbb=1"/>
              <p:cNvSpPr/>
              <p:nvPr/>
            </p:nvSpPr>
            <p:spPr>
              <a:xfrm>
                <a:off x="502920" y="3707338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由题意得，角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的终边在第二、四象限的角平分线（即直线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）上.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70_1#0b17421ff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07338"/>
                <a:ext cx="10570464" cy="838200"/>
              </a:xfrm>
              <a:prstGeom prst="rect">
                <a:avLst/>
              </a:prstGeom>
              <a:blipFill>
                <a:blip r:embed="rId5"/>
                <a:stretch>
                  <a:fillRect l="-1384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73_1#f2d14db33?vaa=1&amp;vcp=1&amp;vop=1&amp;pid=42358b94e&amp;color=0,55,96&amp;vtp=1&amp;bt=1&amp;bbb=1"/>
              <p:cNvSpPr/>
              <p:nvPr/>
            </p:nvSpPr>
            <p:spPr>
              <a:xfrm>
                <a:off x="502920" y="2722105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用符号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表示）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73_1#f2d14db33?vaa=1&amp;vcp=1&amp;vop=1&amp;pid=42358b94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22105"/>
                <a:ext cx="10570464" cy="525971"/>
              </a:xfrm>
              <a:prstGeom prst="rect">
                <a:avLst/>
              </a:prstGeom>
              <a:blipFill>
                <a:blip r:embed="rId3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75_1#f2d14db33.blank?vaa=1&amp;vcp=1&amp;vop=1&amp;pid=42358b94e&amp;color=0,55,96&amp;vpa=11&amp;vtp=1&amp;bbb=1&amp;rh=32.4"/>
              <p:cNvSpPr/>
              <p:nvPr/>
            </p:nvSpPr>
            <p:spPr>
              <a:xfrm>
                <a:off x="3658998" y="2758680"/>
                <a:ext cx="1398270" cy="411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75_1#f2d14db33.blank?vaa=1&amp;vcp=1&amp;vop=1&amp;pid=42358b94e&amp;color=0,55,96&amp;vpa=11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998" y="2758680"/>
                <a:ext cx="1398270" cy="411480"/>
              </a:xfrm>
              <a:prstGeom prst="rect">
                <a:avLst/>
              </a:prstGeom>
              <a:blipFill>
                <a:blip r:embed="rId4"/>
                <a:stretch>
                  <a:fillRect b="-208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74_1#f2d14db33?vaa=1&amp;vcp=1&amp;vop=1&amp;pid=42358b94e&amp;color=0,55,96&amp;vtp=1&amp;bbb=1"/>
              <p:cNvSpPr/>
              <p:nvPr/>
            </p:nvSpPr>
            <p:spPr>
              <a:xfrm>
                <a:off x="502920" y="3248646"/>
                <a:ext cx="10570464" cy="10720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74_1#f2d14db33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48646"/>
                <a:ext cx="10570464" cy="1072071"/>
              </a:xfrm>
              <a:prstGeom prst="rect">
                <a:avLst/>
              </a:prstGeom>
              <a:blipFill>
                <a:blip r:embed="rId5"/>
                <a:stretch>
                  <a:fillRect l="-1384" b="-73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77_1#f53b02722?vaa=1&amp;vcp=1&amp;vop=1&amp;pid=42358b94e&amp;color=0,55,96&amp;vtp=1&amp;bt=1&amp;bbb=1"/>
              <p:cNvSpPr/>
              <p:nvPr/>
            </p:nvSpPr>
            <p:spPr>
              <a:xfrm>
                <a:off x="502920" y="2710293"/>
                <a:ext cx="10570464" cy="6188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0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77_1#f53b02722?vaa=1&amp;vcp=1&amp;vop=1&amp;pid=42358b94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10293"/>
                <a:ext cx="10570464" cy="618871"/>
              </a:xfrm>
              <a:prstGeom prst="rect">
                <a:avLst/>
              </a:prstGeom>
              <a:blipFill>
                <a:blip r:embed="rId3"/>
                <a:stretch>
                  <a:fillRect l="-1384" b="-148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79_1#f53b02722.blank?vaa=1&amp;vcp=1&amp;vop=1&amp;pid=42358b94e&amp;color=0,55,96&amp;vpa=12&amp;vtp=1&amp;bbb=1&amp;rh=38.18504"/>
              <p:cNvSpPr/>
              <p:nvPr/>
            </p:nvSpPr>
            <p:spPr>
              <a:xfrm>
                <a:off x="3086926" y="2745281"/>
                <a:ext cx="359918" cy="4849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6161F4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6161F4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79_1#f53b02722.blank?vaa=1&amp;vcp=1&amp;vop=1&amp;pid=42358b94e&amp;color=0,55,96&amp;vpa=12&amp;vtp=1&amp;bbb=1&amp;rh=38.1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6926" y="2745281"/>
                <a:ext cx="359918" cy="484950"/>
              </a:xfrm>
              <a:prstGeom prst="rect">
                <a:avLst/>
              </a:prstGeom>
              <a:blipFill>
                <a:blip r:embed="rId4"/>
                <a:stretch>
                  <a:fillRect b="-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78_1#f53b02722?vaa=1&amp;vcp=1&amp;vop=1&amp;pid=42358b94e&amp;color=0,55,96&amp;vtp=1&amp;bbb=1"/>
              <p:cNvSpPr/>
              <p:nvPr/>
            </p:nvSpPr>
            <p:spPr>
              <a:xfrm>
                <a:off x="502920" y="3332593"/>
                <a:ext cx="10570464" cy="10302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78_1#f53b02722?vaa=1&amp;vcp=1&amp;vop=1&amp;pid=42358b9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32593"/>
                <a:ext cx="10570464" cy="1030224"/>
              </a:xfrm>
              <a:prstGeom prst="rect">
                <a:avLst/>
              </a:prstGeom>
              <a:blipFill>
                <a:blip r:embed="rId5"/>
                <a:stretch>
                  <a:fillRect l="-1384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0b215afd?vcp=1&amp;pid=60fa69211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81_1#cde86772e?vaa=1&amp;vcp=1&amp;vop=1&amp;pid=f0b215afd&amp;color=0,55,96&amp;vtp=1&amp;bbb=1"/>
              <p:cNvSpPr/>
              <p:nvPr/>
            </p:nvSpPr>
            <p:spPr>
              <a:xfrm>
                <a:off x="502920" y="1235357"/>
                <a:ext cx="10570464" cy="50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的取值集合是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B_6_BD.81_1#cde86772e?vaa=1&amp;vcp=1&amp;vop=1&amp;pid=f0b215af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5357"/>
                <a:ext cx="10570464" cy="500888"/>
              </a:xfrm>
              <a:prstGeom prst="rect">
                <a:avLst/>
              </a:prstGeom>
              <a:blipFill>
                <a:blip r:embed="rId3"/>
                <a:stretch>
                  <a:fillRect l="-1384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83_1#cde86772e.blank?vaa=1&amp;vcp=1&amp;vop=1&amp;pid=f0b215afd&amp;color=0,55,96&amp;vpa=13&amp;vtp=1&amp;bbb=1&amp;rh=33.96504"/>
              <p:cNvSpPr/>
              <p:nvPr/>
            </p:nvSpPr>
            <p:spPr>
              <a:xfrm>
                <a:off x="8005128" y="1184429"/>
                <a:ext cx="796417" cy="4313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{0,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83_1#cde86772e.blank?vaa=1&amp;vcp=1&amp;vop=1&amp;pid=f0b215afd&amp;color=0,55,96&amp;vpa=13&amp;vtp=1&amp;bbb=1&amp;rh=33.96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128" y="1184429"/>
                <a:ext cx="796417" cy="431356"/>
              </a:xfrm>
              <a:prstGeom prst="rect">
                <a:avLst/>
              </a:prstGeom>
              <a:blipFill>
                <a:blip r:embed="rId4"/>
                <a:stretch>
                  <a:fillRect l="-7634" r="-6107" b="-14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82_1#cde86772e?vaa=1&amp;vcp=1&amp;vop=1&amp;pid=f0b215afd&amp;color=0,55,96&amp;vtp=1&amp;bbb=1"/>
              <p:cNvSpPr/>
              <p:nvPr/>
            </p:nvSpPr>
            <p:spPr>
              <a:xfrm>
                <a:off x="502920" y="1742023"/>
                <a:ext cx="10570464" cy="11111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AS.82_1#cde86772e?vaa=1&amp;vcp=1&amp;vop=1&amp;pid=f0b215af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42023"/>
                <a:ext cx="10570464" cy="1111123"/>
              </a:xfrm>
              <a:prstGeom prst="rect">
                <a:avLst/>
              </a:prstGeom>
              <a:blipFill>
                <a:blip r:embed="rId5"/>
                <a:stretch>
                  <a:fillRect l="-1384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3421104ac.fixed?vcp=1&amp;pid=770889e3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3421104ac.fixed?vcp=1&amp;pid=770889e31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7.3</a:t>
            </a:r>
            <a:endParaRPr lang="en-US" altLang="zh-CN" sz="5400" dirty="0"/>
          </a:p>
        </p:txBody>
      </p:sp>
      <p:sp>
        <p:nvSpPr>
          <p:cNvPr id="4" name="C_2_BD#3421104ac.fixed?vcp=1&amp;pid=770889e31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三角函数的性质与图象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85_1#0a85d10a9?vaa=1&amp;vcp=1&amp;vop=1&amp;pid=f0b215afd&amp;color=0,55,96&amp;vtp=1&amp;bt=1&amp;bbb=1"/>
              <p:cNvSpPr/>
              <p:nvPr/>
            </p:nvSpPr>
            <p:spPr>
              <a:xfrm>
                <a:off x="502920" y="2764047"/>
                <a:ext cx="10570464" cy="5365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8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85_1#0a85d10a9?vaa=1&amp;vcp=1&amp;vop=1&amp;pid=f0b215afd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64047"/>
                <a:ext cx="10570464" cy="536512"/>
              </a:xfrm>
              <a:prstGeom prst="rect">
                <a:avLst/>
              </a:prstGeom>
              <a:blipFill>
                <a:blip r:embed="rId3"/>
                <a:stretch>
                  <a:fillRect l="-1384" b="-261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87_1#0a85d10a9.blank?vaa=1&amp;vcp=1&amp;vop=1&amp;pid=f0b215afd&amp;color=0,55,96&amp;vpa=14&amp;vtp=1&amp;bbb=1&amp;rh=31.84"/>
              <p:cNvSpPr/>
              <p:nvPr/>
            </p:nvSpPr>
            <p:spPr>
              <a:xfrm>
                <a:off x="4577207" y="2841516"/>
                <a:ext cx="3195892" cy="40436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2000" b="1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87_1#0a85d10a9.blank?vaa=1&amp;vcp=1&amp;vop=1&amp;pid=f0b215afd&amp;color=0,55,96&amp;vpa=14&amp;vtp=1&amp;bbb=1&amp;rh=31.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7207" y="2841516"/>
                <a:ext cx="3195892" cy="404368"/>
              </a:xfrm>
              <a:prstGeom prst="rect">
                <a:avLst/>
              </a:prstGeom>
              <a:blipFill>
                <a:blip r:embed="rId4"/>
                <a:stretch>
                  <a:fillRect l="-1908" r="-1718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86_1#0a85d10a9?vaa=1&amp;vcp=1&amp;vop=1&amp;pid=f0b215afd&amp;color=0,55,96&amp;vtp=1&amp;bbb=1"/>
              <p:cNvSpPr/>
              <p:nvPr/>
            </p:nvSpPr>
            <p:spPr>
              <a:xfrm>
                <a:off x="502920" y="3312431"/>
                <a:ext cx="10570464" cy="9641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对数的真数必须大于零，则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86_1#0a85d10a9?vaa=1&amp;vcp=1&amp;vop=1&amp;pid=f0b215af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12431"/>
                <a:ext cx="10570464" cy="964121"/>
              </a:xfrm>
              <a:prstGeom prst="rect">
                <a:avLst/>
              </a:prstGeom>
              <a:blipFill>
                <a:blip r:embed="rId5"/>
                <a:stretch>
                  <a:fillRect l="-1384" b="-81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89_1#307a693b3?vaa=1&amp;vcp=1&amp;vop=1&amp;pid=f0b215afd&amp;color=0,55,96&amp;vtp=1&amp;bt=1&amp;bbb=1"/>
              <p:cNvSpPr/>
              <p:nvPr/>
            </p:nvSpPr>
            <p:spPr>
              <a:xfrm>
                <a:off x="502920" y="3014109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89_1#307a693b3?vaa=1&amp;vcp=1&amp;vop=1&amp;pid=f0b215afd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14109"/>
                <a:ext cx="10570464" cy="501015"/>
              </a:xfrm>
              <a:prstGeom prst="rect">
                <a:avLst/>
              </a:prstGeom>
              <a:blipFill>
                <a:blip r:embed="rId3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91_1#307a693b3.blank?vaa=1&amp;vcp=1&amp;vop=1&amp;pid=f0b215afd&amp;color=0,55,96&amp;vpa=15&amp;vtp=1&amp;bbb=1&amp;rh=32.4"/>
              <p:cNvSpPr/>
              <p:nvPr/>
            </p:nvSpPr>
            <p:spPr>
              <a:xfrm>
                <a:off x="4095178" y="3021792"/>
                <a:ext cx="927164" cy="411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91_1#307a693b3.blank?vaa=1&amp;vcp=1&amp;vop=1&amp;pid=f0b215afd&amp;color=0,55,96&amp;vpa=15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5178" y="3021792"/>
                <a:ext cx="927164" cy="411480"/>
              </a:xfrm>
              <a:prstGeom prst="rect">
                <a:avLst/>
              </a:prstGeom>
              <a:blipFill>
                <a:blip r:embed="rId4"/>
                <a:stretch>
                  <a:fillRect l="-6579" t="-2985" r="-5921" b="-1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90_1#307a693b3?vaa=1&amp;vcp=1&amp;vop=1&amp;pid=f0b215afd&amp;color=0,55,96&amp;vtp=1&amp;bbb=1"/>
              <p:cNvSpPr/>
              <p:nvPr/>
            </p:nvSpPr>
            <p:spPr>
              <a:xfrm>
                <a:off x="502920" y="3522426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arcsin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90_1#307a693b3?vaa=1&amp;vcp=1&amp;vop=1&amp;pid=f0b215af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22426"/>
                <a:ext cx="10570464" cy="535559"/>
              </a:xfrm>
              <a:prstGeom prst="rect">
                <a:avLst/>
              </a:prstGeom>
              <a:blipFill>
                <a:blip r:embed="rId5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1f8a9aa2?vcp=1&amp;pid=60fa69211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93_1#3bc951ad8?vaa=1&amp;vcp=1&amp;vop=1&amp;pid=d1f8a9aa2&amp;color=0,55,96&amp;vtp=1&amp;bbb=1"/>
              <p:cNvSpPr/>
              <p:nvPr/>
            </p:nvSpPr>
            <p:spPr>
              <a:xfrm>
                <a:off x="502920" y="1235357"/>
                <a:ext cx="10570464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93_1#3bc951ad8?vaa=1&amp;vcp=1&amp;vop=1&amp;pid=d1f8a9aa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5357"/>
                <a:ext cx="10570464" cy="622300"/>
              </a:xfrm>
              <a:prstGeom prst="rect">
                <a:avLst/>
              </a:prstGeom>
              <a:blipFill>
                <a:blip r:embed="rId3"/>
                <a:stretch>
                  <a:fillRect l="-1384" b="-39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95_1#3bc951ad8.bracket?vaa=1&amp;vcp=1&amp;vop=1&amp;pid=d1f8a9aa2&amp;color=0,55,96&amp;vpa=16&amp;vtp=1"/>
          <p:cNvSpPr/>
          <p:nvPr/>
        </p:nvSpPr>
        <p:spPr>
          <a:xfrm>
            <a:off x="4828921" y="147221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93_2#3bc951ad8.choices?vaa=1&amp;vcp=1&amp;vop=1&amp;pid=d1f8a9aa2&amp;color=0,55,96&amp;vtp=1&amp;bbb=1"/>
              <p:cNvSpPr/>
              <p:nvPr/>
            </p:nvSpPr>
            <p:spPr>
              <a:xfrm>
                <a:off x="502920" y="1857657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93_2#3bc951ad8.choices?vaa=1&amp;vcp=1&amp;vop=1&amp;pid=d1f8a9aa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57657"/>
                <a:ext cx="10570464" cy="838200"/>
              </a:xfrm>
              <a:prstGeom prst="rect">
                <a:avLst/>
              </a:prstGeom>
              <a:blipFill>
                <a:blip r:embed="rId4"/>
                <a:stretch>
                  <a:fillRect l="-1384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94_1#3bc951ad8?vaa=1&amp;vcp=1&amp;vop=1&amp;pid=d1f8a9aa2&amp;color=0,55,96&amp;vtp=1&amp;bbb=1&amp;hb=1"/>
              <p:cNvSpPr/>
              <p:nvPr/>
            </p:nvSpPr>
            <p:spPr>
              <a:xfrm>
                <a:off x="502920" y="2703413"/>
                <a:ext cx="10570464" cy="159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)⋅(1−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)(1−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den>
                        </m:f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94_1#3bc951ad8?vaa=1&amp;vcp=1&amp;vop=1&amp;pid=d1f8a9aa2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03413"/>
                <a:ext cx="10570464" cy="1598740"/>
              </a:xfrm>
              <a:prstGeom prst="rect">
                <a:avLst/>
              </a:prstGeom>
              <a:blipFill>
                <a:blip r:embed="rId5"/>
                <a:stretch>
                  <a:fillRect l="-1384" r="-692" b="-87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449d62e28.fixed?vcp=1&amp;pid=3421104ac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449d62e28.fixed?vcp=1&amp;pid=3421104ac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7.3.5</a:t>
            </a:r>
            <a:endParaRPr lang="en-US" altLang="zh-CN" sz="5400" dirty="0"/>
          </a:p>
        </p:txBody>
      </p:sp>
      <p:sp>
        <p:nvSpPr>
          <p:cNvPr id="4" name="C_3_BD#449d62e28.fixed?vcp=1&amp;pid=3421104ac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已知三角函数值求角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9041038b8?lid=00098655c&amp;cid=00098655c&amp;vtp=1&amp;bt=1&amp;bbb=1">
            <a:hlinkClick r:id="rId3" action="ppaction://hlinksldjump"/>
          </p:cNvPr>
          <p:cNvSpPr/>
          <p:nvPr/>
        </p:nvSpPr>
        <p:spPr>
          <a:xfrm>
            <a:off x="6803136" y="133502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利用三角函数线求角</a:t>
            </a:r>
            <a:endParaRPr lang="en-US" altLang="zh-CN" sz="2000" dirty="0"/>
          </a:p>
        </p:txBody>
      </p:sp>
      <p:sp>
        <p:nvSpPr>
          <p:cNvPr id="3" name="C_1#目录1:9041038b8?lid=464d1f529&amp;cid=464d1f529&amp;vtp=1&amp;bbb=1">
            <a:hlinkClick r:id="rId3" action="ppaction://hlinksldjump"/>
          </p:cNvPr>
          <p:cNvSpPr/>
          <p:nvPr/>
        </p:nvSpPr>
        <p:spPr>
          <a:xfrm>
            <a:off x="6803136" y="1652778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利用反三角函数求角</a:t>
            </a:r>
            <a:endParaRPr lang="en-US" altLang="zh-CN" sz="2000" dirty="0"/>
          </a:p>
        </p:txBody>
      </p:sp>
      <p:sp>
        <p:nvSpPr>
          <p:cNvPr id="4" name="C_1#目录1:9041038b8?lid=5eea5b9aa&amp;cid=5eea5b9aa&amp;vtp=1&amp;bbb=1">
            <a:hlinkClick r:id="rId4" action="ppaction://hlinksldjump"/>
          </p:cNvPr>
          <p:cNvSpPr/>
          <p:nvPr/>
        </p:nvSpPr>
        <p:spPr>
          <a:xfrm>
            <a:off x="6803136" y="312663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要点1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正弦型、余弦型不等式的求解</a:t>
            </a:r>
            <a:endParaRPr lang="en-US" altLang="zh-CN" sz="2000" dirty="0"/>
          </a:p>
        </p:txBody>
      </p:sp>
      <p:sp>
        <p:nvSpPr>
          <p:cNvPr id="5" name="C_1#目录1:9041038b8?lid=2e7b98df6&amp;cid=2e7b98df6&amp;vtp=1&amp;bbb=1">
            <a:hlinkClick r:id="rId5" action="ppaction://hlinksldjump"/>
          </p:cNvPr>
          <p:cNvSpPr/>
          <p:nvPr/>
        </p:nvSpPr>
        <p:spPr>
          <a:xfrm>
            <a:off x="6803136" y="344438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要点2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解关于正切函数的不等式</a:t>
            </a:r>
            <a:endParaRPr lang="en-US" altLang="zh-CN" sz="2000" dirty="0"/>
          </a:p>
        </p:txBody>
      </p:sp>
      <p:sp>
        <p:nvSpPr>
          <p:cNvPr id="6" name="C_1#目录1:9041038b8?lid=63902228b&amp;cid=63902228b&amp;vtp=1&amp;bbb=1">
            <a:hlinkClick r:id="rId6" action="ppaction://hlinksldjump"/>
          </p:cNvPr>
          <p:cNvSpPr/>
          <p:nvPr/>
        </p:nvSpPr>
        <p:spPr>
          <a:xfrm>
            <a:off x="6803136" y="4596658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利用特殊角的三角函数值求角</a:t>
            </a:r>
            <a:endParaRPr lang="en-US" altLang="zh-CN" sz="2000" dirty="0"/>
          </a:p>
        </p:txBody>
      </p:sp>
      <p:sp>
        <p:nvSpPr>
          <p:cNvPr id="7" name="C_1#目录1:9041038b8?lid=2ef582473&amp;cid=2ef582473&amp;vtp=1&amp;bbb=1">
            <a:hlinkClick r:id="rId7" action="ppaction://hlinksldjump"/>
          </p:cNvPr>
          <p:cNvSpPr/>
          <p:nvPr/>
        </p:nvSpPr>
        <p:spPr>
          <a:xfrm>
            <a:off x="6803136" y="492355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利用反三角函数求角</a:t>
            </a:r>
            <a:endParaRPr lang="en-US" altLang="zh-CN" sz="2000" dirty="0"/>
          </a:p>
        </p:txBody>
      </p:sp>
      <p:sp>
        <p:nvSpPr>
          <p:cNvPr id="8" name="C_1#目录1:9041038b8?lid=d0498a3ee&amp;cid=d0498a3ee&amp;vtp=1&amp;bbb=1">
            <a:hlinkClick r:id="rId8" action="ppaction://hlinksldjump"/>
          </p:cNvPr>
          <p:cNvSpPr/>
          <p:nvPr/>
        </p:nvSpPr>
        <p:spPr>
          <a:xfrm>
            <a:off x="6803136" y="5241310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题型3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解不等式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041038b8?vcp=1&amp;pid=449d62e28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5528"/>
            <a:ext cx="566928" cy="694944"/>
          </a:xfrm>
          <a:prstGeom prst="rect">
            <a:avLst/>
          </a:prstGeom>
        </p:spPr>
      </p:pic>
      <p:sp>
        <p:nvSpPr>
          <p:cNvPr id="3" name="C_4_BD#9041038b8?vcp=1&amp;pid=449d62e28&amp;color=61,88,159&amp;vtp=1&amp;bbb=1"/>
          <p:cNvSpPr/>
          <p:nvPr/>
        </p:nvSpPr>
        <p:spPr>
          <a:xfrm>
            <a:off x="1216152" y="9144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00098655c?vcp=1&amp;pid=9041038b8&amp;color=97,97,244&amp;vtp=1&amp;bbb=1"/>
          <p:cNvSpPr/>
          <p:nvPr/>
        </p:nvSpPr>
        <p:spPr>
          <a:xfrm>
            <a:off x="502920" y="14904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利用三角函数线求角</a:t>
            </a:r>
            <a:endParaRPr lang="en-US" altLang="zh-CN" sz="2000" dirty="0"/>
          </a:p>
        </p:txBody>
      </p:sp>
      <p:sp>
        <p:nvSpPr>
          <p:cNvPr id="5" name="C_5_BD#464d1f529?vcp=1&amp;pid=9041038b8&amp;color=97,97,244&amp;vtp=1&amp;bbb=1"/>
          <p:cNvSpPr/>
          <p:nvPr/>
        </p:nvSpPr>
        <p:spPr>
          <a:xfrm>
            <a:off x="502920" y="1947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利用反三角函数求角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fb1395059?vcp=1&amp;pid=449d62e28&amp;color=0,55,96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493776" cy="521208"/>
          </a:xfrm>
          <a:prstGeom prst="rect">
            <a:avLst/>
          </a:prstGeom>
        </p:spPr>
      </p:pic>
      <p:sp>
        <p:nvSpPr>
          <p:cNvPr id="3" name="C_4_BD#fb1395059?vcp=1&amp;pid=449d62e28&amp;color=61,88,159&amp;mp=1&amp;vtp=1&amp;bbb=1"/>
          <p:cNvSpPr/>
          <p:nvPr/>
        </p:nvSpPr>
        <p:spPr>
          <a:xfrm>
            <a:off x="1152144" y="792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5eea5b9aa?vcp=1&amp;pid=fb1395059&amp;color=97,97,244&amp;vtp=1&amp;bbb=1"/>
          <p:cNvSpPr/>
          <p:nvPr/>
        </p:nvSpPr>
        <p:spPr>
          <a:xfrm>
            <a:off x="502920" y="14442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正弦型、余弦型不等式的求解</a:t>
            </a:r>
            <a:endParaRPr lang="en-US" altLang="zh-CN" sz="2000" dirty="0"/>
          </a:p>
        </p:txBody>
      </p:sp>
      <p:sp>
        <p:nvSpPr>
          <p:cNvPr id="5" name="QO_6_BD.1_1#3af503917?vcp=1&amp;vop=1&amp;pid=5eea5b9aa&amp;color=0,55,96&amp;vtp=1&amp;bbb=1"/>
          <p:cNvSpPr/>
          <p:nvPr/>
        </p:nvSpPr>
        <p:spPr>
          <a:xfrm>
            <a:off x="502920" y="187826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求下列不等式的解集.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2_1#c7300686b?vcp=1&amp;vop=1&amp;pid=3af503917&amp;color=0,55,96&amp;vtp=1&amp;bbb=1"/>
              <p:cNvSpPr/>
              <p:nvPr/>
            </p:nvSpPr>
            <p:spPr>
              <a:xfrm>
                <a:off x="502920" y="2246912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2_1#c7300686b?vcp=1&amp;vop=1&amp;pid=3af5039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46912"/>
                <a:ext cx="10570464" cy="525463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3_1#c7300686b?vcp=1&amp;vop=1&amp;pid=3af503917&amp;color=0,55,96&amp;vtp=1&amp;bbb=1"/>
              <p:cNvSpPr/>
              <p:nvPr/>
            </p:nvSpPr>
            <p:spPr>
              <a:xfrm>
                <a:off x="502920" y="2773137"/>
                <a:ext cx="10570464" cy="22685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，根据正弦曲线，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3_1#c7300686b?vcp=1&amp;vop=1&amp;pid=3af5039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73137"/>
                <a:ext cx="10570464" cy="2268538"/>
              </a:xfrm>
              <a:prstGeom prst="rect">
                <a:avLst/>
              </a:prstGeom>
              <a:blipFill>
                <a:blip r:embed="rId5"/>
                <a:stretch>
                  <a:fillRect l="-1384" b="-3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_1#560fc0f65?vcp=1&amp;vop=1&amp;pid=3af503917&amp;color=0,55,96&amp;vtp=1&amp;bt=1&amp;bbb=1"/>
              <p:cNvSpPr/>
              <p:nvPr/>
            </p:nvSpPr>
            <p:spPr>
              <a:xfrm>
                <a:off x="502920" y="2215819"/>
                <a:ext cx="1057046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_1#560fc0f65?vcp=1&amp;vop=1&amp;pid=3af50391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15819"/>
                <a:ext cx="10570464" cy="525844"/>
              </a:xfrm>
              <a:prstGeom prst="rect">
                <a:avLst/>
              </a:prstGeom>
              <a:blipFill>
                <a:blip r:embed="rId3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5_1#560fc0f65?vcp=1&amp;vop=1&amp;pid=3af503917&amp;color=0,55,96&amp;vtp=1&amp;bbb=1&amp;hb=1"/>
              <p:cNvSpPr/>
              <p:nvPr/>
            </p:nvSpPr>
            <p:spPr>
              <a:xfrm>
                <a:off x="502920" y="2745092"/>
                <a:ext cx="10570464" cy="1414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，根据余弦曲线，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5_1#560fc0f65?vcp=1&amp;vop=1&amp;pid=3af50391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45092"/>
                <a:ext cx="10570464" cy="1414971"/>
              </a:xfrm>
              <a:prstGeom prst="rect">
                <a:avLst/>
              </a:prstGeom>
              <a:blipFill>
                <a:blip r:embed="rId4"/>
                <a:stretch>
                  <a:fillRect l="-1384" b="-60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EX.6_1#3af503917?vcp=1&amp;vop=1&amp;pid=5eea5b9aa&amp;color=0,55,96&amp;vtp=1&amp;bbb=1"/>
          <p:cNvSpPr/>
          <p:nvPr/>
        </p:nvSpPr>
        <p:spPr>
          <a:xfrm>
            <a:off x="502920" y="4172318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【关键点拨】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注意是取一个周期内连续的一段函数图象.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e7b98df6?vcp=1&amp;pid=fb1395059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解关于正切函数的不等式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7_1#9ef006e48?vaa=1&amp;vcp=1&amp;vop=1&amp;pid=2e7b98df6&amp;color=0,55,96&amp;vtp=1&amp;bbb=1"/>
              <p:cNvSpPr/>
              <p:nvPr/>
            </p:nvSpPr>
            <p:spPr>
              <a:xfrm>
                <a:off x="502920" y="1183922"/>
                <a:ext cx="1057046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7_1#9ef006e48?vaa=1&amp;vcp=1&amp;vop=1&amp;pid=2e7b98df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525844"/>
              </a:xfrm>
              <a:prstGeom prst="rect">
                <a:avLst/>
              </a:prstGeom>
              <a:blipFill>
                <a:blip r:embed="rId3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9_1#9ef006e48.bracket?vaa=1&amp;vcp=1&amp;vop=1&amp;pid=2e7b98df6&amp;color=0,55,96&amp;vpa=1&amp;vtp=1"/>
          <p:cNvSpPr/>
          <p:nvPr/>
        </p:nvSpPr>
        <p:spPr>
          <a:xfrm>
            <a:off x="6296089" y="138007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7_2#9ef006e48.choices?vaa=1&amp;vcp=1&amp;vop=1&amp;pid=2e7b98df6&amp;color=0,55,96&amp;vtp=1&amp;bbb=1"/>
              <p:cNvSpPr/>
              <p:nvPr/>
            </p:nvSpPr>
            <p:spPr>
              <a:xfrm>
                <a:off x="502920" y="1721196"/>
                <a:ext cx="10570464" cy="10371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,0)∪[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7_2#9ef006e48.choices?vaa=1&amp;vcp=1&amp;vop=1&amp;pid=2e7b98df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21196"/>
                <a:ext cx="10570464" cy="1037146"/>
              </a:xfrm>
              <a:prstGeom prst="rect">
                <a:avLst/>
              </a:prstGeom>
              <a:blipFill>
                <a:blip r:embed="rId4"/>
                <a:stretch>
                  <a:fillRect l="-1384" b="-82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8_1#9ef006e48?vaa=1&amp;vcp=1&amp;vop=1&amp;pid=2e7b98df6&amp;color=0,55,96&amp;vtp=1&amp;bbb=1&amp;hb=1"/>
              <p:cNvSpPr/>
              <p:nvPr/>
            </p:nvSpPr>
            <p:spPr>
              <a:xfrm>
                <a:off x="502920" y="2766343"/>
                <a:ext cx="10570464" cy="21293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综上可得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,0)∪[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8_1#9ef006e48?vaa=1&amp;vcp=1&amp;vop=1&amp;pid=2e7b98df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66343"/>
                <a:ext cx="10570464" cy="2129346"/>
              </a:xfrm>
              <a:prstGeom prst="rect">
                <a:avLst/>
              </a:prstGeom>
              <a:blipFill>
                <a:blip r:embed="rId5"/>
                <a:stretch>
                  <a:fillRect l="-1384" b="-37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2858</Words>
  <Application>Microsoft Office PowerPoint</Application>
  <PresentationFormat>宽屏</PresentationFormat>
  <Paragraphs>217</Paragraphs>
  <Slides>32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0" baseType="lpstr">
      <vt:lpstr>Arial (正文)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2025-09-29T09:45:21Z</dcterms:created>
  <dcterms:modified xsi:type="dcterms:W3CDTF">2025-09-29T10:05:37Z</dcterms:modified>
  <cp:category/>
  <cp:contentStatus/>
</cp:coreProperties>
</file>